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7BA94-ABD2-4613-A635-679FE56FCB63}" type="datetimeFigureOut">
              <a:rPr lang="en-US" smtClean="0"/>
              <a:t>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BE2DDD-5087-4928-96E2-6610BD36527A}" type="slidenum">
              <a:rPr lang="en-US" smtClean="0"/>
              <a:t>‹#›</a:t>
            </a:fld>
            <a:endParaRPr lang="en-US"/>
          </a:p>
        </p:txBody>
      </p:sp>
    </p:spTree>
    <p:extLst>
      <p:ext uri="{BB962C8B-B14F-4D97-AF65-F5344CB8AC3E}">
        <p14:creationId xmlns:p14="http://schemas.microsoft.com/office/powerpoint/2010/main" val="53321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BE2DDD-5087-4928-96E2-6610BD36527A}"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92B762-EC36-4DF6-841A-2CC06BD2E7EA}" type="datetime1">
              <a:rPr lang="en-US" smtClean="0"/>
              <a:t>2/1/2016</a:t>
            </a:fld>
            <a:endParaRPr lang="en-US"/>
          </a:p>
        </p:txBody>
      </p:sp>
      <p:sp>
        <p:nvSpPr>
          <p:cNvPr id="5" name="Footer Placeholder 4"/>
          <p:cNvSpPr>
            <a:spLocks noGrp="1"/>
          </p:cNvSpPr>
          <p:nvPr>
            <p:ph type="ftr" sz="quarter" idx="11"/>
          </p:nvPr>
        </p:nvSpPr>
        <p:spPr/>
        <p:txBody>
          <a:bodyPr/>
          <a:lstStyle/>
          <a:p>
            <a:r>
              <a:rPr lang="en-US" smtClean="0"/>
              <a:t>Pharmacy Talkshop 27th January, 2016</a:t>
            </a:r>
            <a:endParaRPr lang="en-US"/>
          </a:p>
        </p:txBody>
      </p:sp>
      <p:sp>
        <p:nvSpPr>
          <p:cNvPr id="6" name="Slide Number Placeholder 5"/>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4D8F-2705-4118-96A3-F801505E9618}" type="datetime1">
              <a:rPr lang="en-US" smtClean="0"/>
              <a:t>2/1/2016</a:t>
            </a:fld>
            <a:endParaRPr lang="en-US"/>
          </a:p>
        </p:txBody>
      </p:sp>
      <p:sp>
        <p:nvSpPr>
          <p:cNvPr id="5" name="Footer Placeholder 4"/>
          <p:cNvSpPr>
            <a:spLocks noGrp="1"/>
          </p:cNvSpPr>
          <p:nvPr>
            <p:ph type="ftr" sz="quarter" idx="11"/>
          </p:nvPr>
        </p:nvSpPr>
        <p:spPr/>
        <p:txBody>
          <a:bodyPr/>
          <a:lstStyle/>
          <a:p>
            <a:r>
              <a:rPr lang="en-US" smtClean="0"/>
              <a:t>Pharmacy Talkshop 27th January, 2016</a:t>
            </a:r>
            <a:endParaRPr lang="en-US"/>
          </a:p>
        </p:txBody>
      </p:sp>
      <p:sp>
        <p:nvSpPr>
          <p:cNvPr id="6" name="Slide Number Placeholder 5"/>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32B3B-FA55-466E-BDDA-CDDB6588827E}" type="datetime1">
              <a:rPr lang="en-US" smtClean="0"/>
              <a:t>2/1/2016</a:t>
            </a:fld>
            <a:endParaRPr lang="en-US"/>
          </a:p>
        </p:txBody>
      </p:sp>
      <p:sp>
        <p:nvSpPr>
          <p:cNvPr id="5" name="Footer Placeholder 4"/>
          <p:cNvSpPr>
            <a:spLocks noGrp="1"/>
          </p:cNvSpPr>
          <p:nvPr>
            <p:ph type="ftr" sz="quarter" idx="11"/>
          </p:nvPr>
        </p:nvSpPr>
        <p:spPr/>
        <p:txBody>
          <a:bodyPr/>
          <a:lstStyle/>
          <a:p>
            <a:r>
              <a:rPr lang="en-US" smtClean="0"/>
              <a:t>Pharmacy Talkshop 27th January, 2016</a:t>
            </a:r>
            <a:endParaRPr lang="en-US"/>
          </a:p>
        </p:txBody>
      </p:sp>
      <p:sp>
        <p:nvSpPr>
          <p:cNvPr id="6" name="Slide Number Placeholder 5"/>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5E9DB-E893-41C8-9072-385548C94018}" type="datetime1">
              <a:rPr lang="en-US" smtClean="0"/>
              <a:t>2/1/2016</a:t>
            </a:fld>
            <a:endParaRPr lang="en-US"/>
          </a:p>
        </p:txBody>
      </p:sp>
      <p:sp>
        <p:nvSpPr>
          <p:cNvPr id="5" name="Footer Placeholder 4"/>
          <p:cNvSpPr>
            <a:spLocks noGrp="1"/>
          </p:cNvSpPr>
          <p:nvPr>
            <p:ph type="ftr" sz="quarter" idx="11"/>
          </p:nvPr>
        </p:nvSpPr>
        <p:spPr/>
        <p:txBody>
          <a:bodyPr/>
          <a:lstStyle/>
          <a:p>
            <a:r>
              <a:rPr lang="en-US" smtClean="0"/>
              <a:t>Pharmacy Talkshop 27th January, 2016</a:t>
            </a:r>
            <a:endParaRPr lang="en-US"/>
          </a:p>
        </p:txBody>
      </p:sp>
      <p:sp>
        <p:nvSpPr>
          <p:cNvPr id="6" name="Slide Number Placeholder 5"/>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7EB8F-B542-448C-9F38-265C9F0BB6B7}" type="datetime1">
              <a:rPr lang="en-US" smtClean="0"/>
              <a:t>2/1/2016</a:t>
            </a:fld>
            <a:endParaRPr lang="en-US"/>
          </a:p>
        </p:txBody>
      </p:sp>
      <p:sp>
        <p:nvSpPr>
          <p:cNvPr id="5" name="Footer Placeholder 4"/>
          <p:cNvSpPr>
            <a:spLocks noGrp="1"/>
          </p:cNvSpPr>
          <p:nvPr>
            <p:ph type="ftr" sz="quarter" idx="11"/>
          </p:nvPr>
        </p:nvSpPr>
        <p:spPr/>
        <p:txBody>
          <a:bodyPr/>
          <a:lstStyle/>
          <a:p>
            <a:r>
              <a:rPr lang="en-US" smtClean="0"/>
              <a:t>Pharmacy Talkshop 27th January, 2016</a:t>
            </a:r>
            <a:endParaRPr lang="en-US"/>
          </a:p>
        </p:txBody>
      </p:sp>
      <p:sp>
        <p:nvSpPr>
          <p:cNvPr id="6" name="Slide Number Placeholder 5"/>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21343-0C3A-4B1D-9A45-A73F0CE5BF4C}" type="datetime1">
              <a:rPr lang="en-US" smtClean="0"/>
              <a:t>2/1/2016</a:t>
            </a:fld>
            <a:endParaRPr lang="en-US"/>
          </a:p>
        </p:txBody>
      </p:sp>
      <p:sp>
        <p:nvSpPr>
          <p:cNvPr id="6" name="Footer Placeholder 5"/>
          <p:cNvSpPr>
            <a:spLocks noGrp="1"/>
          </p:cNvSpPr>
          <p:nvPr>
            <p:ph type="ftr" sz="quarter" idx="11"/>
          </p:nvPr>
        </p:nvSpPr>
        <p:spPr/>
        <p:txBody>
          <a:bodyPr/>
          <a:lstStyle/>
          <a:p>
            <a:r>
              <a:rPr lang="en-US" smtClean="0"/>
              <a:t>Pharmacy Talkshop 27th January, 2016</a:t>
            </a:r>
            <a:endParaRPr lang="en-US"/>
          </a:p>
        </p:txBody>
      </p:sp>
      <p:sp>
        <p:nvSpPr>
          <p:cNvPr id="7" name="Slide Number Placeholder 6"/>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DA85E5-94E4-4CB2-BDFD-033E2723C2DC}" type="datetime1">
              <a:rPr lang="en-US" smtClean="0"/>
              <a:t>2/1/2016</a:t>
            </a:fld>
            <a:endParaRPr lang="en-US"/>
          </a:p>
        </p:txBody>
      </p:sp>
      <p:sp>
        <p:nvSpPr>
          <p:cNvPr id="8" name="Footer Placeholder 7"/>
          <p:cNvSpPr>
            <a:spLocks noGrp="1"/>
          </p:cNvSpPr>
          <p:nvPr>
            <p:ph type="ftr" sz="quarter" idx="11"/>
          </p:nvPr>
        </p:nvSpPr>
        <p:spPr/>
        <p:txBody>
          <a:bodyPr/>
          <a:lstStyle/>
          <a:p>
            <a:r>
              <a:rPr lang="en-US" smtClean="0"/>
              <a:t>Pharmacy Talkshop 27th January, 2016</a:t>
            </a:r>
            <a:endParaRPr lang="en-US"/>
          </a:p>
        </p:txBody>
      </p:sp>
      <p:sp>
        <p:nvSpPr>
          <p:cNvPr id="9" name="Slide Number Placeholder 8"/>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BF7C9E-1E66-4267-A9C8-FB36E2A172B6}" type="datetime1">
              <a:rPr lang="en-US" smtClean="0"/>
              <a:t>2/1/2016</a:t>
            </a:fld>
            <a:endParaRPr lang="en-US"/>
          </a:p>
        </p:txBody>
      </p:sp>
      <p:sp>
        <p:nvSpPr>
          <p:cNvPr id="4" name="Footer Placeholder 3"/>
          <p:cNvSpPr>
            <a:spLocks noGrp="1"/>
          </p:cNvSpPr>
          <p:nvPr>
            <p:ph type="ftr" sz="quarter" idx="11"/>
          </p:nvPr>
        </p:nvSpPr>
        <p:spPr/>
        <p:txBody>
          <a:bodyPr/>
          <a:lstStyle/>
          <a:p>
            <a:r>
              <a:rPr lang="en-US" smtClean="0"/>
              <a:t>Pharmacy Talkshop 27th January, 2016</a:t>
            </a:r>
            <a:endParaRPr lang="en-US"/>
          </a:p>
        </p:txBody>
      </p:sp>
      <p:sp>
        <p:nvSpPr>
          <p:cNvPr id="5" name="Slide Number Placeholder 4"/>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EB515-8C71-4963-A5AE-9CF0BFDF286D}" type="datetime1">
              <a:rPr lang="en-US" smtClean="0"/>
              <a:t>2/1/2016</a:t>
            </a:fld>
            <a:endParaRPr lang="en-US"/>
          </a:p>
        </p:txBody>
      </p:sp>
      <p:sp>
        <p:nvSpPr>
          <p:cNvPr id="3" name="Footer Placeholder 2"/>
          <p:cNvSpPr>
            <a:spLocks noGrp="1"/>
          </p:cNvSpPr>
          <p:nvPr>
            <p:ph type="ftr" sz="quarter" idx="11"/>
          </p:nvPr>
        </p:nvSpPr>
        <p:spPr/>
        <p:txBody>
          <a:bodyPr/>
          <a:lstStyle/>
          <a:p>
            <a:r>
              <a:rPr lang="en-US" smtClean="0"/>
              <a:t>Pharmacy Talkshop 27th January, 2016</a:t>
            </a:r>
            <a:endParaRPr lang="en-US"/>
          </a:p>
        </p:txBody>
      </p:sp>
      <p:sp>
        <p:nvSpPr>
          <p:cNvPr id="4" name="Slide Number Placeholder 3"/>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3ACD88-4703-4774-B2CF-E3C454C3FED5}" type="datetime1">
              <a:rPr lang="en-US" smtClean="0"/>
              <a:t>2/1/2016</a:t>
            </a:fld>
            <a:endParaRPr lang="en-US"/>
          </a:p>
        </p:txBody>
      </p:sp>
      <p:sp>
        <p:nvSpPr>
          <p:cNvPr id="6" name="Footer Placeholder 5"/>
          <p:cNvSpPr>
            <a:spLocks noGrp="1"/>
          </p:cNvSpPr>
          <p:nvPr>
            <p:ph type="ftr" sz="quarter" idx="11"/>
          </p:nvPr>
        </p:nvSpPr>
        <p:spPr/>
        <p:txBody>
          <a:bodyPr/>
          <a:lstStyle/>
          <a:p>
            <a:r>
              <a:rPr lang="en-US" smtClean="0"/>
              <a:t>Pharmacy Talkshop 27th January, 2016</a:t>
            </a:r>
            <a:endParaRPr lang="en-US"/>
          </a:p>
        </p:txBody>
      </p:sp>
      <p:sp>
        <p:nvSpPr>
          <p:cNvPr id="7" name="Slide Number Placeholder 6"/>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ADD83-91A9-4C07-982C-93698017F00A}" type="datetime1">
              <a:rPr lang="en-US" smtClean="0"/>
              <a:t>2/1/2016</a:t>
            </a:fld>
            <a:endParaRPr lang="en-US"/>
          </a:p>
        </p:txBody>
      </p:sp>
      <p:sp>
        <p:nvSpPr>
          <p:cNvPr id="6" name="Footer Placeholder 5"/>
          <p:cNvSpPr>
            <a:spLocks noGrp="1"/>
          </p:cNvSpPr>
          <p:nvPr>
            <p:ph type="ftr" sz="quarter" idx="11"/>
          </p:nvPr>
        </p:nvSpPr>
        <p:spPr/>
        <p:txBody>
          <a:bodyPr/>
          <a:lstStyle/>
          <a:p>
            <a:r>
              <a:rPr lang="en-US" smtClean="0"/>
              <a:t>Pharmacy Talkshop 27th January, 2016</a:t>
            </a:r>
            <a:endParaRPr lang="en-US"/>
          </a:p>
        </p:txBody>
      </p:sp>
      <p:sp>
        <p:nvSpPr>
          <p:cNvPr id="7" name="Slide Number Placeholder 6"/>
          <p:cNvSpPr>
            <a:spLocks noGrp="1"/>
          </p:cNvSpPr>
          <p:nvPr>
            <p:ph type="sldNum" sz="quarter" idx="12"/>
          </p:nvPr>
        </p:nvSpPr>
        <p:spPr/>
        <p:txBody>
          <a:bodyPr/>
          <a:lstStyle/>
          <a:p>
            <a:fld id="{DB9C3846-799E-4791-9B07-207781B7D4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65502-CD10-4C02-A79D-D483707B88E0}" type="datetime1">
              <a:rPr lang="en-US" smtClean="0"/>
              <a:t>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Pharmacy Talkshop 27th January, 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C3846-799E-4791-9B07-207781B7D4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ng/url?sa=i&amp;rct=j&amp;q=&amp;esrc=s&amp;source=images&amp;cd=&amp;ved=0ahUKEwjhi8KUuMfKAhWGvRoKHbRwCyEQjRwIBw&amp;url=http://recruitmentresult.com/career-success-strategies/&amp;bvm=bv.112454388,d.ZWU&amp;psig=AFQjCNEUHo4n6PHeteVogtu3pg4kIA6DGg&amp;ust=1453896074529120"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ng/url?sa=i&amp;rct=j&amp;q=&amp;esrc=s&amp;source=images&amp;cd=&amp;cad=rja&amp;uact=8&amp;ved=0ahUKEwiC5uOrycfKAhVItBQKHacyCiUQjRwIBw&amp;url=http://www.overgovideo.com/blog/bid/76161/How-To-Analyze-Your-Marketing-Strategy&amp;psig=AFQjCNEdHWrux5MnF84i73bAiLknpNPJVw&amp;ust=1453900652928936" TargetMode="External"/><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m.ng/url?sa=i&amp;rct=j&amp;q=&amp;esrc=s&amp;source=images&amp;cd=&amp;cad=rja&amp;uact=8&amp;ved=0ahUKEwiV3KGizcfKAhUJ6xQKHQ9tCyEQjRwIBw&amp;url=http://theinnovativeeducator.blogspot.com/2012/07/5-majors-to-discuss-with-teens-thinking.html&amp;psig=AFQjCNHizns6-we5XIWJAlK3iLXbZzJ40Q&amp;ust=1453901827929202"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half" idx="2"/>
          </p:nvPr>
        </p:nvSpPr>
        <p:spPr>
          <a:xfrm>
            <a:off x="457200" y="5334000"/>
            <a:ext cx="8382000" cy="1524000"/>
          </a:xfrm>
        </p:spPr>
        <p:txBody>
          <a:bodyPr>
            <a:normAutofit fontScale="85000" lnSpcReduction="20000"/>
          </a:bodyPr>
          <a:lstStyle/>
          <a:p>
            <a:r>
              <a:rPr lang="en-US" sz="2600" b="1" dirty="0" smtClean="0"/>
              <a:t>By</a:t>
            </a:r>
          </a:p>
          <a:p>
            <a:endParaRPr lang="en-US" sz="1500" dirty="0" smtClean="0"/>
          </a:p>
          <a:p>
            <a:r>
              <a:rPr lang="en-US" sz="3500" b="1" dirty="0" err="1" smtClean="0"/>
              <a:t>Sabinus</a:t>
            </a:r>
            <a:r>
              <a:rPr lang="en-US" sz="3500" b="1" dirty="0" smtClean="0"/>
              <a:t> </a:t>
            </a:r>
            <a:r>
              <a:rPr lang="en-US" sz="3500" b="1" dirty="0" err="1" smtClean="0"/>
              <a:t>Ifeanyi</a:t>
            </a:r>
            <a:r>
              <a:rPr lang="en-US" sz="3500" b="1" dirty="0" smtClean="0"/>
              <a:t> Ofoefule</a:t>
            </a:r>
          </a:p>
          <a:p>
            <a:r>
              <a:rPr lang="en-US" sz="1800" b="1" dirty="0" smtClean="0"/>
              <a:t>Drug Delivery and Nanotechnology Research Unit (RUNDD)</a:t>
            </a:r>
          </a:p>
          <a:p>
            <a:r>
              <a:rPr lang="en-US" sz="1800" b="1" dirty="0" smtClean="0"/>
              <a:t>Faculty of Pharmaceutical Sciences, University of Nigeria, Nsukka.</a:t>
            </a:r>
            <a:endParaRPr lang="en-US" sz="1800" b="1" dirty="0"/>
          </a:p>
        </p:txBody>
      </p:sp>
      <p:pic>
        <p:nvPicPr>
          <p:cNvPr id="5" name="irc_mi" descr="http://recruitmentresult.com/wp-content/uploads/2014/09/Career-Success-300x221.jpg">
            <a:hlinkClick r:id="rId3"/>
          </p:cNvPr>
          <p:cNvPicPr>
            <a:picLocks noGrp="1"/>
          </p:cNvPicPr>
          <p:nvPr>
            <p:ph type="pic" idx="1"/>
          </p:nvPr>
        </p:nvPicPr>
        <p:blipFill>
          <a:blip r:embed="rId4"/>
          <a:srcRect t="638" b="638"/>
          <a:stretch>
            <a:fillRect/>
          </a:stretch>
        </p:blipFill>
        <p:spPr bwMode="auto">
          <a:xfrm>
            <a:off x="228600" y="228600"/>
            <a:ext cx="8686800" cy="4419600"/>
          </a:xfrm>
          <a:prstGeom prst="rect">
            <a:avLst/>
          </a:prstGeom>
          <a:ln>
            <a:noFill/>
          </a:ln>
          <a:effectLst>
            <a:softEdge rad="112500"/>
          </a:effectLst>
        </p:spPr>
      </p:pic>
      <p:sp>
        <p:nvSpPr>
          <p:cNvPr id="2" name="Title 1"/>
          <p:cNvSpPr>
            <a:spLocks noGrp="1"/>
          </p:cNvSpPr>
          <p:nvPr>
            <p:ph type="title"/>
          </p:nvPr>
        </p:nvSpPr>
        <p:spPr>
          <a:xfrm>
            <a:off x="304800" y="4724400"/>
            <a:ext cx="8229600" cy="685800"/>
          </a:xfrm>
        </p:spPr>
        <p:txBody>
          <a:bodyPr>
            <a:normAutofit fontScale="90000"/>
          </a:bodyPr>
          <a:lstStyle/>
          <a:p>
            <a:pPr algn="l"/>
            <a:r>
              <a:rPr lang="en-US" sz="4000" b="1" dirty="0" smtClean="0">
                <a:latin typeface="Arial Rounded MT Bold" pitchFamily="34" charset="0"/>
              </a:rPr>
              <a:t>Secrets of Rapid Academic Career</a:t>
            </a:r>
            <a:endParaRPr lang="en-US" sz="4000" b="1" dirty="0">
              <a:latin typeface="Arial Rounded MT Bold" pitchFamily="34" charset="0"/>
            </a:endParaRPr>
          </a:p>
        </p:txBody>
      </p:sp>
      <p:sp>
        <p:nvSpPr>
          <p:cNvPr id="6" name="Footer Placeholder 5"/>
          <p:cNvSpPr>
            <a:spLocks noGrp="1"/>
          </p:cNvSpPr>
          <p:nvPr>
            <p:ph type="ftr" sz="quarter" idx="11"/>
          </p:nvPr>
        </p:nvSpPr>
        <p:spPr>
          <a:xfrm>
            <a:off x="5791200" y="6400800"/>
            <a:ext cx="3352800" cy="457201"/>
          </a:xfrm>
        </p:spPr>
        <p:txBody>
          <a:bodyPr/>
          <a:lstStyle/>
          <a:p>
            <a:r>
              <a:rPr lang="en-US" sz="1300" b="1" dirty="0" smtClean="0"/>
              <a:t>U.N.N. Pharmacy </a:t>
            </a:r>
            <a:r>
              <a:rPr lang="en-US" sz="1300" b="1" dirty="0" err="1" smtClean="0"/>
              <a:t>Talkshop</a:t>
            </a:r>
            <a:r>
              <a:rPr lang="en-US" sz="1300" b="1" dirty="0" smtClean="0"/>
              <a:t> 27th January, 2016</a:t>
            </a:r>
            <a:endParaRPr lang="en-US" sz="13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2286000"/>
            <a:ext cx="8610600" cy="4373563"/>
          </a:xfrm>
        </p:spPr>
        <p:txBody>
          <a:bodyPr>
            <a:noAutofit/>
          </a:bodyPr>
          <a:lstStyle/>
          <a:p>
            <a:pPr algn="just"/>
            <a:r>
              <a:rPr lang="en-US" sz="3000" b="1" dirty="0" smtClean="0"/>
              <a:t>Be willing to pay the price </a:t>
            </a:r>
            <a:r>
              <a:rPr lang="en-US" sz="3000" dirty="0" smtClean="0"/>
              <a:t>– achieving goals and dreams require some level of sacrifice. Before you can choose to pay the price, you must know what the price is.</a:t>
            </a:r>
          </a:p>
          <a:p>
            <a:pPr algn="just"/>
            <a:r>
              <a:rPr lang="en-US" sz="3000" dirty="0" smtClean="0"/>
              <a:t>The willingness to do whatever is required is the magic ingredient that helps you persevere in the face of challenges, setbacks, pain, and even personal injury.</a:t>
            </a:r>
          </a:p>
          <a:p>
            <a:r>
              <a:rPr lang="en-US" sz="3000" b="1" dirty="0" smtClean="0"/>
              <a:t>Adversity and discouragement are inevitable</a:t>
            </a:r>
            <a:r>
              <a:rPr lang="en-US" sz="3000" dirty="0" smtClean="0"/>
              <a:t> </a:t>
            </a:r>
            <a:endParaRPr lang="en-US" sz="3000" dirty="0"/>
          </a:p>
        </p:txBody>
      </p:sp>
      <p:pic>
        <p:nvPicPr>
          <p:cNvPr id="5" name="irc_mi" descr="http://www.drestellasneider.com/wp-content/uploads/2012/03/determination-610x350.jpg"/>
          <p:cNvPicPr>
            <a:picLocks noGrp="1"/>
          </p:cNvPicPr>
          <p:nvPr>
            <p:ph sz="half" idx="2"/>
          </p:nvPr>
        </p:nvPicPr>
        <p:blipFill>
          <a:blip r:embed="rId2"/>
          <a:srcRect/>
          <a:stretch>
            <a:fillRect/>
          </a:stretch>
        </p:blipFill>
        <p:spPr bwMode="auto">
          <a:xfrm>
            <a:off x="457200" y="0"/>
            <a:ext cx="8305800" cy="2286000"/>
          </a:xfrm>
          <a:prstGeom prst="rect">
            <a:avLst/>
          </a:prstGeom>
          <a:noFill/>
          <a:ln w="9525">
            <a:noFill/>
            <a:miter lim="800000"/>
            <a:headEnd/>
            <a:tailEnd/>
          </a:ln>
        </p:spPr>
      </p:pic>
      <p:sp>
        <p:nvSpPr>
          <p:cNvPr id="4" name="Footer Placeholder 3"/>
          <p:cNvSpPr>
            <a:spLocks noGrp="1"/>
          </p:cNvSpPr>
          <p:nvPr>
            <p:ph type="ftr" sz="quarter" idx="11"/>
          </p:nvPr>
        </p:nvSpPr>
        <p:spPr>
          <a:xfrm>
            <a:off x="0" y="6537325"/>
            <a:ext cx="4038600" cy="3206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encrypted-tbn0.gstatic.com/images?q=tbn:ANd9GcSzSJgpt1-fTzskqpZrLqKDZ0PyFgtJMLewljke-45oWAxKL4mAxQ"/>
          <p:cNvPicPr/>
          <p:nvPr/>
        </p:nvPicPr>
        <p:blipFill>
          <a:blip r:embed="rId2"/>
          <a:srcRect/>
          <a:stretch>
            <a:fillRect/>
          </a:stretch>
        </p:blipFill>
        <p:spPr bwMode="auto">
          <a:xfrm>
            <a:off x="7086600" y="4914900"/>
            <a:ext cx="2057400" cy="1943100"/>
          </a:xfrm>
          <a:prstGeom prst="rect">
            <a:avLst/>
          </a:prstGeom>
          <a:ln>
            <a:noFill/>
          </a:ln>
          <a:effectLst>
            <a:softEdge rad="112500"/>
          </a:effectLst>
        </p:spPr>
      </p:pic>
      <p:sp>
        <p:nvSpPr>
          <p:cNvPr id="3" name="Content Placeholder 2"/>
          <p:cNvSpPr>
            <a:spLocks noGrp="1"/>
          </p:cNvSpPr>
          <p:nvPr>
            <p:ph idx="4294967295"/>
          </p:nvPr>
        </p:nvSpPr>
        <p:spPr>
          <a:xfrm>
            <a:off x="457200" y="228600"/>
            <a:ext cx="8229600" cy="6324600"/>
          </a:xfrm>
        </p:spPr>
        <p:txBody>
          <a:bodyPr>
            <a:normAutofit/>
          </a:bodyPr>
          <a:lstStyle/>
          <a:p>
            <a:pPr indent="1588" algn="just">
              <a:buNone/>
            </a:pPr>
            <a:r>
              <a:rPr lang="en-US" dirty="0" smtClean="0"/>
              <a:t> - </a:t>
            </a:r>
            <a:r>
              <a:rPr lang="en-US" sz="3600" dirty="0" smtClean="0"/>
              <a:t>In achieving your goal, you may sometime encounter what seems like overwhelming odds. At other times, the universe will test your commitment to the goal you are pursuing.</a:t>
            </a:r>
          </a:p>
          <a:p>
            <a:pPr algn="just"/>
            <a:r>
              <a:rPr lang="en-US" sz="3600" dirty="0" smtClean="0"/>
              <a:t>As Confucius wrote more than 4,000 years ago in China – “</a:t>
            </a:r>
            <a:r>
              <a:rPr lang="en-US" sz="3600" b="1" dirty="0" smtClean="0"/>
              <a:t>Our greatest story is not in never falling, but in rising every time we fall”.</a:t>
            </a:r>
          </a:p>
          <a:p>
            <a:endParaRPr lang="en-US" dirty="0"/>
          </a:p>
        </p:txBody>
      </p:sp>
      <p:sp>
        <p:nvSpPr>
          <p:cNvPr id="5" name="Footer Placeholder 4"/>
          <p:cNvSpPr>
            <a:spLocks noGrp="1"/>
          </p:cNvSpPr>
          <p:nvPr>
            <p:ph type="ftr" sz="quarter" idx="11"/>
          </p:nvPr>
        </p:nvSpPr>
        <p:spPr>
          <a:xfrm>
            <a:off x="0" y="6461125"/>
            <a:ext cx="38862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encrypted-tbn1.gstatic.com/images?q=tbn:ANd9GcTrLAdkfgi5wFGFeeVcCSO59hyFkZskHAEYOFNNT6nDGTvipeCA"/>
          <p:cNvPicPr/>
          <p:nvPr/>
        </p:nvPicPr>
        <p:blipFill>
          <a:blip r:embed="rId2"/>
          <a:srcRect/>
          <a:stretch>
            <a:fillRect/>
          </a:stretch>
        </p:blipFill>
        <p:spPr bwMode="auto">
          <a:xfrm>
            <a:off x="6000750" y="4724400"/>
            <a:ext cx="3143250" cy="2133600"/>
          </a:xfrm>
          <a:prstGeom prst="rect">
            <a:avLst/>
          </a:prstGeom>
          <a:ln>
            <a:noFill/>
          </a:ln>
          <a:effectLst>
            <a:softEdge rad="112500"/>
          </a:effectLst>
        </p:spPr>
      </p:pic>
      <p:sp>
        <p:nvSpPr>
          <p:cNvPr id="3" name="Content Placeholder 2"/>
          <p:cNvSpPr>
            <a:spLocks noGrp="1"/>
          </p:cNvSpPr>
          <p:nvPr>
            <p:ph idx="1"/>
          </p:nvPr>
        </p:nvSpPr>
        <p:spPr>
          <a:xfrm>
            <a:off x="228600" y="838200"/>
            <a:ext cx="8610600" cy="5486400"/>
          </a:xfrm>
        </p:spPr>
        <p:txBody>
          <a:bodyPr>
            <a:noAutofit/>
          </a:bodyPr>
          <a:lstStyle/>
          <a:p>
            <a:pPr marL="284163" indent="-284163" algn="just"/>
            <a:r>
              <a:rPr lang="en-US" sz="2800" dirty="0" smtClean="0"/>
              <a:t>The power of determination is one of the key factors between those who constantly achieve success versus those who give up on their dreams to live comfortably in the valley of mediocrity – </a:t>
            </a:r>
            <a:r>
              <a:rPr lang="en-US" sz="2800" b="1" dirty="0" smtClean="0"/>
              <a:t>AJ</a:t>
            </a:r>
          </a:p>
          <a:p>
            <a:pPr marL="284163" indent="-284163" algn="just"/>
            <a:r>
              <a:rPr lang="en-US" sz="2800" dirty="0" smtClean="0"/>
              <a:t>Failure will never overtake you if your determination to succeed is strong - </a:t>
            </a:r>
            <a:r>
              <a:rPr lang="en-US" sz="2800" b="1" dirty="0" err="1" smtClean="0"/>
              <a:t>Og</a:t>
            </a:r>
            <a:r>
              <a:rPr lang="en-US" sz="2800" b="1" dirty="0" smtClean="0"/>
              <a:t> </a:t>
            </a:r>
            <a:r>
              <a:rPr lang="en-US" sz="2800" b="1" dirty="0" err="1" smtClean="0"/>
              <a:t>Mandino</a:t>
            </a:r>
            <a:endParaRPr lang="en-US" sz="2800" b="1" dirty="0" smtClean="0"/>
          </a:p>
          <a:p>
            <a:pPr marL="284163" indent="-284163" algn="just"/>
            <a:r>
              <a:rPr lang="en-US" sz="2800" dirty="0" smtClean="0"/>
              <a:t>The price of success is </a:t>
            </a:r>
            <a:r>
              <a:rPr lang="en-US" sz="2800" dirty="0" err="1" smtClean="0"/>
              <a:t>hardwork</a:t>
            </a:r>
            <a:r>
              <a:rPr lang="en-US" sz="2800" dirty="0" smtClean="0"/>
              <a:t>, dedication to the job at hand and the determination that whether we win or loose, we have applied the best of ourselves to the task at hand – </a:t>
            </a:r>
            <a:r>
              <a:rPr lang="en-US" sz="2800" b="1" dirty="0" smtClean="0"/>
              <a:t>Vince Lombardi</a:t>
            </a:r>
            <a:endParaRPr lang="en-US" sz="2800" b="1" dirty="0"/>
          </a:p>
        </p:txBody>
      </p:sp>
      <p:sp>
        <p:nvSpPr>
          <p:cNvPr id="2" name="Title 1"/>
          <p:cNvSpPr>
            <a:spLocks noGrp="1"/>
          </p:cNvSpPr>
          <p:nvPr>
            <p:ph type="title"/>
          </p:nvPr>
        </p:nvSpPr>
        <p:spPr>
          <a:xfrm>
            <a:off x="457200" y="152400"/>
            <a:ext cx="8229600" cy="792162"/>
          </a:xfrm>
        </p:spPr>
        <p:txBody>
          <a:bodyPr>
            <a:normAutofit/>
          </a:bodyPr>
          <a:lstStyle/>
          <a:p>
            <a:r>
              <a:rPr lang="en-US" sz="4000" b="1" dirty="0" smtClean="0"/>
              <a:t>Some Determination Quotes</a:t>
            </a:r>
            <a:endParaRPr lang="en-US" sz="4000" b="1" dirty="0"/>
          </a:p>
        </p:txBody>
      </p:sp>
      <p:sp>
        <p:nvSpPr>
          <p:cNvPr id="5" name="Footer Placeholder 4"/>
          <p:cNvSpPr>
            <a:spLocks noGrp="1"/>
          </p:cNvSpPr>
          <p:nvPr>
            <p:ph type="ftr" sz="quarter" idx="11"/>
          </p:nvPr>
        </p:nvSpPr>
        <p:spPr>
          <a:xfrm>
            <a:off x="0" y="6461125"/>
            <a:ext cx="38862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534400" cy="6248400"/>
          </a:xfrm>
        </p:spPr>
        <p:txBody>
          <a:bodyPr>
            <a:normAutofit fontScale="92500"/>
          </a:bodyPr>
          <a:lstStyle/>
          <a:p>
            <a:pPr algn="just"/>
            <a:r>
              <a:rPr lang="en-US" dirty="0" smtClean="0"/>
              <a:t>A dream doesn’t become reality through magic, it takes sweat, determination and hard work – </a:t>
            </a:r>
            <a:r>
              <a:rPr lang="en-US" b="1" dirty="0" smtClean="0"/>
              <a:t>Colin Powel</a:t>
            </a:r>
          </a:p>
          <a:p>
            <a:pPr algn="just"/>
            <a:r>
              <a:rPr lang="en-US" dirty="0" smtClean="0"/>
              <a:t>Desire is the key to motivation, but its determination and commitment to an unrelenting pursuit of your goal – a commitment to excellence that will enable you to attain the success that you seek – </a:t>
            </a:r>
            <a:r>
              <a:rPr lang="en-US" b="1" dirty="0" smtClean="0"/>
              <a:t>Mario Andretti</a:t>
            </a:r>
          </a:p>
          <a:p>
            <a:pPr algn="just"/>
            <a:r>
              <a:rPr lang="en-US" dirty="0" smtClean="0"/>
              <a:t>Nothing in this world can take the place of persistence. Talent will not… Genius will not; unrewarded genius is almost a proverb. Education will not… Persistence and determination alone are Omnipotent – </a:t>
            </a:r>
            <a:r>
              <a:rPr lang="en-US" b="1" dirty="0" smtClean="0"/>
              <a:t>Calvin Coolidge</a:t>
            </a:r>
          </a:p>
          <a:p>
            <a:pPr algn="just"/>
            <a:endParaRPr lang="en-US" dirty="0"/>
          </a:p>
        </p:txBody>
      </p:sp>
      <p:sp>
        <p:nvSpPr>
          <p:cNvPr id="4" name="Footer Placeholder 3"/>
          <p:cNvSpPr>
            <a:spLocks noGrp="1"/>
          </p:cNvSpPr>
          <p:nvPr>
            <p:ph type="ftr" sz="quarter" idx="11"/>
          </p:nvPr>
        </p:nvSpPr>
        <p:spPr>
          <a:xfrm>
            <a:off x="0" y="6461125"/>
            <a:ext cx="38100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pic>
        <p:nvPicPr>
          <p:cNvPr id="5" name="irc_mi" descr="http://blogs.oregonstate.edu/studentsuccess/files/2013/12/PicassoSuccessKey.gif"/>
          <p:cNvPicPr/>
          <p:nvPr/>
        </p:nvPicPr>
        <p:blipFill>
          <a:blip r:embed="rId2"/>
          <a:srcRect l="13333" t="34800" r="61667" b="2000"/>
          <a:stretch>
            <a:fillRect/>
          </a:stretch>
        </p:blipFill>
        <p:spPr bwMode="auto">
          <a:xfrm rot="5400000" flipH="1">
            <a:off x="7543800" y="5257800"/>
            <a:ext cx="990600" cy="22098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4832092"/>
          </a:xfrm>
          <a:prstGeom prst="rect">
            <a:avLst/>
          </a:prstGeom>
        </p:spPr>
        <p:txBody>
          <a:bodyPr wrap="square">
            <a:spAutoFit/>
          </a:bodyPr>
          <a:lstStyle/>
          <a:p>
            <a:pPr marL="344488" indent="-344488" algn="just">
              <a:buFont typeface="Arial" pitchFamily="34" charset="0"/>
              <a:buChar char="•"/>
            </a:pPr>
            <a:r>
              <a:rPr lang="en-US" sz="2800" dirty="0" smtClean="0"/>
              <a:t>Gold medals aren’t made of gold. They are made of sweat, determination and hard-to-find alloy called guts – </a:t>
            </a:r>
            <a:r>
              <a:rPr lang="en-US" sz="2800" b="1" dirty="0" smtClean="0"/>
              <a:t>Dan Gable</a:t>
            </a:r>
            <a:r>
              <a:rPr lang="en-US" sz="2800" dirty="0" smtClean="0"/>
              <a:t> </a:t>
            </a:r>
          </a:p>
          <a:p>
            <a:pPr marL="344488" indent="-344488" algn="just">
              <a:buFont typeface="Arial" pitchFamily="34" charset="0"/>
              <a:buChar char="•"/>
            </a:pPr>
            <a:r>
              <a:rPr lang="en-US" sz="2800" dirty="0" smtClean="0"/>
              <a:t>We all have dreams but in order to make dreams come into reality, it takes an awful lot of determination, dedication, self discipline, and effort </a:t>
            </a:r>
            <a:r>
              <a:rPr lang="en-US" sz="2800" b="1" dirty="0" smtClean="0"/>
              <a:t>– Jesse Owens</a:t>
            </a:r>
          </a:p>
          <a:p>
            <a:pPr marL="344488" indent="-344488" algn="just">
              <a:buFont typeface="Arial" pitchFamily="34" charset="0"/>
              <a:buChar char="•"/>
            </a:pPr>
            <a:r>
              <a:rPr lang="en-US" sz="2800" dirty="0" smtClean="0"/>
              <a:t>If you set goals and go after them with all the determination you can muster, your gifts will take you places that will amaze you </a:t>
            </a:r>
            <a:r>
              <a:rPr lang="en-US" sz="2800" b="1" dirty="0" smtClean="0"/>
              <a:t>– Less Brown</a:t>
            </a:r>
          </a:p>
          <a:p>
            <a:pPr marL="344488" indent="-344488" algn="just">
              <a:buFont typeface="Arial" pitchFamily="34" charset="0"/>
              <a:buChar char="•"/>
            </a:pPr>
            <a:r>
              <a:rPr lang="en-US" sz="2800" dirty="0" smtClean="0"/>
              <a:t>The difference between the impossible and possible lies in a man’s determination </a:t>
            </a:r>
            <a:r>
              <a:rPr lang="en-US" sz="2800" b="1" dirty="0" smtClean="0"/>
              <a:t>– Tommy Lasorda </a:t>
            </a:r>
            <a:endParaRPr lang="en-US" sz="2800" b="1" dirty="0"/>
          </a:p>
        </p:txBody>
      </p:sp>
      <p:pic>
        <p:nvPicPr>
          <p:cNvPr id="4" name="irc_mi" descr="http://www.drestellasneider.com/wp-content/uploads/2012/03/determination-610x350.jpg"/>
          <p:cNvPicPr/>
          <p:nvPr/>
        </p:nvPicPr>
        <p:blipFill>
          <a:blip r:embed="rId2"/>
          <a:srcRect t="18857"/>
          <a:stretch>
            <a:fillRect/>
          </a:stretch>
        </p:blipFill>
        <p:spPr bwMode="auto">
          <a:xfrm>
            <a:off x="3962401" y="4953001"/>
            <a:ext cx="5181599" cy="1904999"/>
          </a:xfrm>
          <a:prstGeom prst="rect">
            <a:avLst/>
          </a:prstGeom>
          <a:ln>
            <a:noFill/>
          </a:ln>
          <a:effectLst>
            <a:softEdge rad="112500"/>
          </a:effectLst>
        </p:spPr>
      </p:pic>
      <p:sp>
        <p:nvSpPr>
          <p:cNvPr id="5" name="Footer Placeholder 4"/>
          <p:cNvSpPr>
            <a:spLocks noGrp="1"/>
          </p:cNvSpPr>
          <p:nvPr>
            <p:ph type="ftr" sz="quarter" idx="11"/>
          </p:nvPr>
        </p:nvSpPr>
        <p:spPr>
          <a:xfrm>
            <a:off x="0" y="6477001"/>
            <a:ext cx="3733800" cy="381000"/>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293938" indent="0" algn="just">
              <a:lnSpc>
                <a:spcPct val="120000"/>
              </a:lnSpc>
              <a:buNone/>
            </a:pPr>
            <a:r>
              <a:rPr lang="en-US" sz="3500" b="1" dirty="0" smtClean="0"/>
              <a:t>A mentor is an experienced person who advices and helps a less experienced person</a:t>
            </a:r>
          </a:p>
          <a:p>
            <a:pPr>
              <a:buNone/>
            </a:pPr>
            <a:endParaRPr lang="en-US" sz="3400" b="1" dirty="0" smtClean="0"/>
          </a:p>
          <a:p>
            <a:pPr>
              <a:buNone/>
            </a:pPr>
            <a:r>
              <a:rPr lang="en-US" sz="3400" b="1" dirty="0" smtClean="0"/>
              <a:t>There are two sides to Mentorship</a:t>
            </a:r>
            <a:r>
              <a:rPr lang="en-US" sz="3400" dirty="0" smtClean="0"/>
              <a:t> – </a:t>
            </a:r>
          </a:p>
          <a:p>
            <a:pPr marL="465138" indent="-344488">
              <a:buFont typeface="Wingdings" pitchFamily="2" charset="2"/>
              <a:buChar char="Ø"/>
            </a:pPr>
            <a:r>
              <a:rPr lang="en-US" sz="3400" dirty="0" smtClean="0"/>
              <a:t>Availability of real mentors and </a:t>
            </a:r>
          </a:p>
          <a:p>
            <a:pPr marL="465138" indent="-344488">
              <a:buFont typeface="Wingdings" pitchFamily="2" charset="2"/>
              <a:buChar char="Ø"/>
            </a:pPr>
            <a:r>
              <a:rPr lang="en-US" sz="3400" dirty="0" smtClean="0"/>
              <a:t>The willingness of the inexperienced to be mentored</a:t>
            </a:r>
            <a:endParaRPr lang="en-US" sz="3400" dirty="0"/>
          </a:p>
        </p:txBody>
      </p:sp>
      <p:sp>
        <p:nvSpPr>
          <p:cNvPr id="2" name="Title 1"/>
          <p:cNvSpPr>
            <a:spLocks noGrp="1"/>
          </p:cNvSpPr>
          <p:nvPr>
            <p:ph type="title"/>
          </p:nvPr>
        </p:nvSpPr>
        <p:spPr/>
        <p:txBody>
          <a:bodyPr>
            <a:normAutofit/>
          </a:bodyPr>
          <a:lstStyle/>
          <a:p>
            <a:r>
              <a:rPr lang="en-US" sz="4200" b="1" dirty="0" smtClean="0"/>
              <a:t>Factors Related To Mentorship</a:t>
            </a:r>
            <a:endParaRPr lang="en-US" sz="4200" b="1" dirty="0"/>
          </a:p>
        </p:txBody>
      </p:sp>
      <p:pic>
        <p:nvPicPr>
          <p:cNvPr id="4" name="irc_mi" descr="https://www.datasupercenter.com/userfiles/2175/mentor-mentee.jpg"/>
          <p:cNvPicPr/>
          <p:nvPr/>
        </p:nvPicPr>
        <p:blipFill>
          <a:blip r:embed="rId2"/>
          <a:srcRect/>
          <a:stretch>
            <a:fillRect/>
          </a:stretch>
        </p:blipFill>
        <p:spPr bwMode="auto">
          <a:xfrm>
            <a:off x="533400" y="1295400"/>
            <a:ext cx="2286000" cy="2514600"/>
          </a:xfrm>
          <a:prstGeom prst="rect">
            <a:avLst/>
          </a:prstGeom>
          <a:ln>
            <a:noFill/>
          </a:ln>
          <a:effectLst>
            <a:softEdge rad="112500"/>
          </a:effectLst>
        </p:spPr>
      </p:pic>
      <p:pic>
        <p:nvPicPr>
          <p:cNvPr id="5" name="Picture 4" descr="https://encrypted-tbn1.gstatic.com/images?q=tbn:ANd9GcQohZQsBl21zZdMNT58DQhRiVMJMXQ8uKH99zU9Hx2hx0bbBp5k"/>
          <p:cNvPicPr/>
          <p:nvPr/>
        </p:nvPicPr>
        <p:blipFill>
          <a:blip r:embed="rId3"/>
          <a:srcRect/>
          <a:stretch>
            <a:fillRect/>
          </a:stretch>
        </p:blipFill>
        <p:spPr bwMode="auto">
          <a:xfrm>
            <a:off x="6229350" y="5181600"/>
            <a:ext cx="2914650" cy="1676400"/>
          </a:xfrm>
          <a:prstGeom prst="rect">
            <a:avLst/>
          </a:prstGeom>
          <a:ln>
            <a:noFill/>
          </a:ln>
          <a:effectLst>
            <a:softEdge rad="112500"/>
          </a:effectLst>
        </p:spPr>
      </p:pic>
      <p:sp>
        <p:nvSpPr>
          <p:cNvPr id="6" name="Footer Placeholder 5"/>
          <p:cNvSpPr>
            <a:spLocks noGrp="1"/>
          </p:cNvSpPr>
          <p:nvPr>
            <p:ph type="ftr" sz="quarter" idx="11"/>
          </p:nvPr>
        </p:nvSpPr>
        <p:spPr>
          <a:xfrm>
            <a:off x="0" y="6461125"/>
            <a:ext cx="4267200" cy="396875"/>
          </a:xfrm>
        </p:spPr>
        <p:txBody>
          <a:bodyPr/>
          <a:lstStyle/>
          <a:p>
            <a:pPr algn="l"/>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763000" cy="5410200"/>
          </a:xfrm>
        </p:spPr>
        <p:txBody>
          <a:bodyPr>
            <a:noAutofit/>
          </a:bodyPr>
          <a:lstStyle/>
          <a:p>
            <a:pPr marL="344488" indent="-344488"/>
            <a:r>
              <a:rPr lang="en-US" sz="2800" dirty="0" smtClean="0"/>
              <a:t>Psalm 24:1 – God owns everything</a:t>
            </a:r>
          </a:p>
          <a:p>
            <a:pPr marL="344488" indent="-344488">
              <a:tabLst>
                <a:tab pos="2233613" algn="l"/>
              </a:tabLst>
            </a:pPr>
            <a:r>
              <a:rPr lang="en-US" sz="2800" dirty="0" smtClean="0"/>
              <a:t>James 1:5 –   God is the one who gives wisdom and 	knowledge</a:t>
            </a:r>
          </a:p>
          <a:p>
            <a:pPr marL="344488" indent="-344488"/>
            <a:r>
              <a:rPr lang="en-US" sz="2800" dirty="0" smtClean="0"/>
              <a:t>1Sam 2:9 –    By strength shall no man prevail</a:t>
            </a:r>
          </a:p>
          <a:p>
            <a:pPr marL="344488" indent="-344488"/>
            <a:r>
              <a:rPr lang="en-US" sz="2800" dirty="0" smtClean="0"/>
              <a:t>Psalm 127:1-Except God gives you divine 			        		     speed, you are going no where</a:t>
            </a:r>
          </a:p>
          <a:p>
            <a:pPr marL="344488" indent="-344488"/>
            <a:r>
              <a:rPr lang="en-US" sz="2800" dirty="0" smtClean="0"/>
              <a:t>John 15:5 –   Without God you can do nothing</a:t>
            </a:r>
          </a:p>
          <a:p>
            <a:pPr marL="344488" indent="-344488"/>
            <a:r>
              <a:rPr lang="en-US" sz="2800" dirty="0" smtClean="0"/>
              <a:t>Eccl. 9:1 –     The race is not to the swift, nor 			        	     the battle to the strong</a:t>
            </a:r>
          </a:p>
          <a:p>
            <a:pPr marL="344488" indent="-344488"/>
            <a:r>
              <a:rPr lang="en-US" sz="2800" dirty="0" smtClean="0"/>
              <a:t>Rom 9:16 –   It is not of him that wills, nor of him who 			     runs, but of God who shows mercy. </a:t>
            </a:r>
            <a:endParaRPr lang="en-US" sz="2800" dirty="0"/>
          </a:p>
        </p:txBody>
      </p:sp>
      <p:sp>
        <p:nvSpPr>
          <p:cNvPr id="2" name="Title 1"/>
          <p:cNvSpPr>
            <a:spLocks noGrp="1"/>
          </p:cNvSpPr>
          <p:nvPr>
            <p:ph type="title"/>
          </p:nvPr>
        </p:nvSpPr>
        <p:spPr>
          <a:xfrm>
            <a:off x="228600" y="228600"/>
            <a:ext cx="8534400" cy="944562"/>
          </a:xfrm>
        </p:spPr>
        <p:txBody>
          <a:bodyPr>
            <a:normAutofit/>
          </a:bodyPr>
          <a:lstStyle/>
          <a:p>
            <a:pPr algn="l"/>
            <a:r>
              <a:rPr lang="en-US" sz="3600" b="1" dirty="0" smtClean="0"/>
              <a:t>Factors Related to Divine Providence</a:t>
            </a:r>
            <a:endParaRPr lang="en-US" sz="3600" b="1" dirty="0"/>
          </a:p>
        </p:txBody>
      </p:sp>
      <p:sp>
        <p:nvSpPr>
          <p:cNvPr id="4" name="Footer Placeholder 3"/>
          <p:cNvSpPr>
            <a:spLocks noGrp="1"/>
          </p:cNvSpPr>
          <p:nvPr>
            <p:ph type="ftr" sz="quarter" idx="11"/>
          </p:nvPr>
        </p:nvSpPr>
        <p:spPr>
          <a:xfrm>
            <a:off x="0" y="6461125"/>
            <a:ext cx="37338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4525963"/>
          </a:xfrm>
        </p:spPr>
        <p:txBody>
          <a:bodyPr>
            <a:normAutofit/>
          </a:bodyPr>
          <a:lstStyle/>
          <a:p>
            <a:pPr marL="120650" indent="-11113">
              <a:buNone/>
            </a:pPr>
            <a:r>
              <a:rPr lang="en-US" sz="3900" b="1" dirty="0" smtClean="0"/>
              <a:t>“If we can find forgiveness in our hearts for those who have caused us hurt and injury, we will rise to higher level of self esteem and well being”.</a:t>
            </a:r>
            <a:endParaRPr lang="en-US" sz="3900" b="1" dirty="0"/>
          </a:p>
        </p:txBody>
      </p:sp>
      <p:sp>
        <p:nvSpPr>
          <p:cNvPr id="2" name="Title 1"/>
          <p:cNvSpPr>
            <a:spLocks noGrp="1"/>
          </p:cNvSpPr>
          <p:nvPr>
            <p:ph type="title"/>
          </p:nvPr>
        </p:nvSpPr>
        <p:spPr>
          <a:xfrm>
            <a:off x="228600" y="304800"/>
            <a:ext cx="8686800" cy="1143000"/>
          </a:xfrm>
        </p:spPr>
        <p:txBody>
          <a:bodyPr>
            <a:noAutofit/>
          </a:bodyPr>
          <a:lstStyle/>
          <a:p>
            <a:pPr algn="l"/>
            <a:r>
              <a:rPr lang="en-US" sz="4200" b="1" dirty="0" smtClean="0"/>
              <a:t>Conclusion: The Power of Forgiveness</a:t>
            </a:r>
            <a:endParaRPr lang="en-US" sz="4200" b="1" dirty="0"/>
          </a:p>
        </p:txBody>
      </p:sp>
      <p:pic>
        <p:nvPicPr>
          <p:cNvPr id="5" name="irc_mi" descr="http://bigcheesecoaching.com/wp-content/uploads/2012/08/organizational1.jpg"/>
          <p:cNvPicPr/>
          <p:nvPr/>
        </p:nvPicPr>
        <p:blipFill>
          <a:blip r:embed="rId2"/>
          <a:srcRect/>
          <a:stretch>
            <a:fillRect/>
          </a:stretch>
        </p:blipFill>
        <p:spPr bwMode="auto">
          <a:xfrm>
            <a:off x="3657600" y="4343400"/>
            <a:ext cx="5486400" cy="2514600"/>
          </a:xfrm>
          <a:prstGeom prst="rect">
            <a:avLst/>
          </a:prstGeom>
          <a:ln>
            <a:noFill/>
          </a:ln>
          <a:effectLst>
            <a:softEdge rad="112500"/>
          </a:effectLst>
        </p:spPr>
      </p:pic>
      <p:sp>
        <p:nvSpPr>
          <p:cNvPr id="6" name="Footer Placeholder 5"/>
          <p:cNvSpPr>
            <a:spLocks noGrp="1"/>
          </p:cNvSpPr>
          <p:nvPr>
            <p:ph type="ftr" sz="quarter" idx="11"/>
          </p:nvPr>
        </p:nvSpPr>
        <p:spPr>
          <a:xfrm>
            <a:off x="0" y="6477001"/>
            <a:ext cx="3657600" cy="381000"/>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image.slidesharecdn.com/endofyearreviewworkshoppresentation-131204121107-phpapp01/95/end-of-year-digital-review-what-happened-and-predictions-for-2014-58-638.jpg?cb=1386159232"/>
          <p:cNvPicPr/>
          <p:nvPr/>
        </p:nvPicPr>
        <p:blipFill>
          <a:blip r:embed="rId2"/>
          <a:srcRect/>
          <a:stretch>
            <a:fillRect/>
          </a:stretch>
        </p:blipFill>
        <p:spPr bwMode="auto">
          <a:xfrm>
            <a:off x="304800" y="304800"/>
            <a:ext cx="8534400" cy="6248400"/>
          </a:xfrm>
          <a:prstGeom prst="rect">
            <a:avLst/>
          </a:prstGeom>
          <a:ln>
            <a:noFill/>
          </a:ln>
          <a:effectLst>
            <a:softEdge rad="112500"/>
          </a:effectLst>
        </p:spPr>
      </p:pic>
      <p:sp>
        <p:nvSpPr>
          <p:cNvPr id="3" name="Footer Placeholder 2"/>
          <p:cNvSpPr>
            <a:spLocks noGrp="1"/>
          </p:cNvSpPr>
          <p:nvPr>
            <p:ph type="ftr" sz="quarter" idx="11"/>
          </p:nvPr>
        </p:nvSpPr>
        <p:spPr>
          <a:xfrm>
            <a:off x="2971800" y="6461125"/>
            <a:ext cx="37338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Autofit/>
          </a:bodyPr>
          <a:lstStyle/>
          <a:p>
            <a:pPr marL="344488" indent="-344488">
              <a:buFont typeface="Wingdings" pitchFamily="2" charset="2"/>
              <a:buChar char="v"/>
            </a:pPr>
            <a:r>
              <a:rPr lang="en-US" sz="3400" dirty="0" smtClean="0"/>
              <a:t>Of all the goals people set in life, two stand out:</a:t>
            </a:r>
          </a:p>
          <a:p>
            <a:pPr marL="793750" indent="-449263">
              <a:buAutoNum type="romanLcParenBoth"/>
              <a:tabLst>
                <a:tab pos="793750" algn="l"/>
              </a:tabLst>
            </a:pPr>
            <a:r>
              <a:rPr lang="en-US" sz="3400" dirty="0" smtClean="0"/>
              <a:t>Success in our personal lives</a:t>
            </a:r>
          </a:p>
          <a:p>
            <a:pPr marL="793750" indent="-449263">
              <a:buAutoNum type="romanLcParenBoth"/>
              <a:tabLst>
                <a:tab pos="688975" algn="l"/>
              </a:tabLst>
            </a:pPr>
            <a:r>
              <a:rPr lang="en-US" sz="3400" dirty="0" smtClean="0"/>
              <a:t>Success in our professional lives</a:t>
            </a:r>
          </a:p>
          <a:p>
            <a:pPr marL="344488" indent="-344488">
              <a:buFont typeface="Wingdings" pitchFamily="2" charset="2"/>
              <a:buChar char="v"/>
            </a:pPr>
            <a:r>
              <a:rPr lang="en-US" sz="3400" dirty="0" smtClean="0"/>
              <a:t>Personal success supports and reinforces professional success</a:t>
            </a:r>
          </a:p>
          <a:p>
            <a:pPr marL="344488" indent="-344488">
              <a:buFont typeface="Wingdings" pitchFamily="2" charset="2"/>
              <a:buChar char="v"/>
            </a:pPr>
            <a:r>
              <a:rPr lang="en-US" sz="3400" dirty="0" smtClean="0"/>
              <a:t>Personal success and professional success combine to reinforce </a:t>
            </a:r>
            <a:r>
              <a:rPr lang="en-US" sz="3400" dirty="0" err="1" smtClean="0"/>
              <a:t>live’s</a:t>
            </a:r>
            <a:r>
              <a:rPr lang="en-US" sz="3400" dirty="0" smtClean="0"/>
              <a:t> most important pursuit - </a:t>
            </a:r>
            <a:r>
              <a:rPr lang="en-US" sz="3400" b="1" dirty="0" smtClean="0"/>
              <a:t>Happiness</a:t>
            </a:r>
            <a:endParaRPr lang="en-US" sz="3400" b="1" dirty="0"/>
          </a:p>
        </p:txBody>
      </p:sp>
      <p:sp>
        <p:nvSpPr>
          <p:cNvPr id="2" name="Title 1"/>
          <p:cNvSpPr>
            <a:spLocks noGrp="1"/>
          </p:cNvSpPr>
          <p:nvPr>
            <p:ph type="title"/>
          </p:nvPr>
        </p:nvSpPr>
        <p:spPr>
          <a:xfrm>
            <a:off x="457200" y="228600"/>
            <a:ext cx="8229600" cy="868362"/>
          </a:xfrm>
        </p:spPr>
        <p:txBody>
          <a:bodyPr/>
          <a:lstStyle/>
          <a:p>
            <a:pPr algn="l"/>
            <a:r>
              <a:rPr lang="en-US" sz="4200" b="1" dirty="0" smtClean="0"/>
              <a:t>Preamble</a:t>
            </a:r>
            <a:endParaRPr lang="en-US" sz="4200" b="1" dirty="0"/>
          </a:p>
        </p:txBody>
      </p:sp>
      <p:sp>
        <p:nvSpPr>
          <p:cNvPr id="4" name="Footer Placeholder 3"/>
          <p:cNvSpPr>
            <a:spLocks noGrp="1"/>
          </p:cNvSpPr>
          <p:nvPr>
            <p:ph type="ftr" sz="quarter" idx="11"/>
          </p:nvPr>
        </p:nvSpPr>
        <p:spPr>
          <a:xfrm>
            <a:off x="0" y="6324599"/>
            <a:ext cx="3733800" cy="533401"/>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900" dirty="0" smtClean="0"/>
              <a:t/>
            </a:r>
            <a:br>
              <a:rPr lang="en-US" sz="3900" dirty="0" smtClean="0"/>
            </a:br>
            <a:r>
              <a:rPr lang="en-US" sz="4200" b="1" dirty="0" smtClean="0"/>
              <a:t>Rapid Academic Career is guided by three major factors;</a:t>
            </a:r>
            <a:r>
              <a:rPr lang="en-US" sz="4200" dirty="0" smtClean="0"/>
              <a:t/>
            </a:r>
            <a:br>
              <a:rPr lang="en-US" sz="4200" dirty="0" smtClean="0"/>
            </a:br>
            <a:endParaRPr lang="en-US" sz="4200" dirty="0"/>
          </a:p>
        </p:txBody>
      </p:sp>
      <p:sp>
        <p:nvSpPr>
          <p:cNvPr id="3" name="Content Placeholder 2"/>
          <p:cNvSpPr>
            <a:spLocks noGrp="1"/>
          </p:cNvSpPr>
          <p:nvPr>
            <p:ph sz="half" idx="1"/>
          </p:nvPr>
        </p:nvSpPr>
        <p:spPr>
          <a:xfrm>
            <a:off x="4267200" y="1447800"/>
            <a:ext cx="4419600" cy="4876800"/>
          </a:xfrm>
        </p:spPr>
        <p:txBody>
          <a:bodyPr>
            <a:normAutofit/>
          </a:bodyPr>
          <a:lstStyle/>
          <a:p>
            <a:pPr marL="569913" indent="-460375">
              <a:buFont typeface="Wingdings" pitchFamily="2" charset="2"/>
              <a:buChar char="q"/>
            </a:pPr>
            <a:r>
              <a:rPr lang="en-US" sz="3600" dirty="0" smtClean="0"/>
              <a:t>Factors related to the Individual</a:t>
            </a:r>
          </a:p>
          <a:p>
            <a:pPr marL="569913" indent="-460375">
              <a:buFont typeface="Wingdings" pitchFamily="2" charset="2"/>
              <a:buChar char="q"/>
            </a:pPr>
            <a:r>
              <a:rPr lang="en-US" sz="3600" dirty="0" smtClean="0"/>
              <a:t>Factors related to Mentorship</a:t>
            </a:r>
          </a:p>
          <a:p>
            <a:pPr marL="569913" indent="-460375">
              <a:buFont typeface="Wingdings" pitchFamily="2" charset="2"/>
              <a:buChar char="q"/>
            </a:pPr>
            <a:r>
              <a:rPr lang="en-US" sz="3600" dirty="0" smtClean="0"/>
              <a:t>Factors related to Divine backing – </a:t>
            </a:r>
            <a:r>
              <a:rPr lang="en-US" sz="3600" b="1" dirty="0" smtClean="0"/>
              <a:t>The God factor</a:t>
            </a:r>
            <a:endParaRPr lang="en-US" sz="3600" b="1" dirty="0"/>
          </a:p>
        </p:txBody>
      </p:sp>
      <p:sp>
        <p:nvSpPr>
          <p:cNvPr id="5" name="Content Placeholder 4"/>
          <p:cNvSpPr>
            <a:spLocks noGrp="1"/>
          </p:cNvSpPr>
          <p:nvPr>
            <p:ph sz="half" idx="2"/>
          </p:nvPr>
        </p:nvSpPr>
        <p:spPr>
          <a:xfrm>
            <a:off x="533400" y="1600200"/>
            <a:ext cx="3657600" cy="4525963"/>
          </a:xfrm>
        </p:spPr>
        <p:txBody>
          <a:bodyPr/>
          <a:lstStyle/>
          <a:p>
            <a:endParaRPr lang="en-US" dirty="0"/>
          </a:p>
        </p:txBody>
      </p:sp>
      <p:pic>
        <p:nvPicPr>
          <p:cNvPr id="4" name="irc_mi" descr="http://eelifeacademy.com/wp-content/uploads/2014/08/career-development.jpg"/>
          <p:cNvPicPr/>
          <p:nvPr/>
        </p:nvPicPr>
        <p:blipFill>
          <a:blip r:embed="rId2"/>
          <a:srcRect/>
          <a:stretch>
            <a:fillRect/>
          </a:stretch>
        </p:blipFill>
        <p:spPr bwMode="auto">
          <a:xfrm>
            <a:off x="533400" y="1447800"/>
            <a:ext cx="3733800" cy="4724400"/>
          </a:xfrm>
          <a:prstGeom prst="rect">
            <a:avLst/>
          </a:prstGeom>
          <a:noFill/>
          <a:ln w="9525">
            <a:noFill/>
            <a:miter lim="800000"/>
            <a:headEnd/>
            <a:tailEnd/>
          </a:ln>
          <a:effectLst>
            <a:softEdge rad="127000"/>
          </a:effectLst>
        </p:spPr>
      </p:pic>
      <p:sp>
        <p:nvSpPr>
          <p:cNvPr id="6" name="Footer Placeholder 5"/>
          <p:cNvSpPr>
            <a:spLocks noGrp="1"/>
          </p:cNvSpPr>
          <p:nvPr>
            <p:ph type="ftr" sz="quarter" idx="11"/>
          </p:nvPr>
        </p:nvSpPr>
        <p:spPr>
          <a:xfrm>
            <a:off x="0" y="6356350"/>
            <a:ext cx="3581400" cy="501650"/>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228600" y="1219200"/>
            <a:ext cx="5943600" cy="5410200"/>
          </a:xfrm>
        </p:spPr>
        <p:txBody>
          <a:bodyPr/>
          <a:lstStyle/>
          <a:p>
            <a:pPr>
              <a:lnSpc>
                <a:spcPct val="150000"/>
              </a:lnSpc>
            </a:pPr>
            <a:r>
              <a:rPr lang="en-US" sz="3600" b="1" dirty="0" smtClean="0"/>
              <a:t>Focus – goal setting</a:t>
            </a:r>
          </a:p>
          <a:p>
            <a:pPr>
              <a:lnSpc>
                <a:spcPct val="150000"/>
              </a:lnSpc>
            </a:pPr>
            <a:r>
              <a:rPr lang="en-US" sz="3200" b="1" dirty="0" smtClean="0"/>
              <a:t>Set goals that are S.M.A.R.T.</a:t>
            </a:r>
          </a:p>
          <a:p>
            <a:pPr marL="120650" indent="-11113" algn="just">
              <a:buNone/>
            </a:pPr>
            <a:r>
              <a:rPr lang="en-US" sz="3200" dirty="0" smtClean="0"/>
              <a:t>In setting goals, decide upon your true dreams and goals – write down your specific goals and develop a plan to reach them.</a:t>
            </a:r>
          </a:p>
          <a:p>
            <a:pPr marL="120650" indent="-11113" algn="just">
              <a:buNone/>
            </a:pPr>
            <a:endParaRPr lang="en-US" sz="3000" dirty="0"/>
          </a:p>
        </p:txBody>
      </p:sp>
      <p:sp>
        <p:nvSpPr>
          <p:cNvPr id="3" name="Title 2"/>
          <p:cNvSpPr>
            <a:spLocks noGrp="1"/>
          </p:cNvSpPr>
          <p:nvPr>
            <p:ph type="title"/>
          </p:nvPr>
        </p:nvSpPr>
        <p:spPr>
          <a:xfrm>
            <a:off x="457200" y="152400"/>
            <a:ext cx="8229600" cy="1189038"/>
          </a:xfrm>
        </p:spPr>
        <p:txBody>
          <a:bodyPr>
            <a:normAutofit/>
          </a:bodyPr>
          <a:lstStyle/>
          <a:p>
            <a:r>
              <a:rPr lang="en-US" dirty="0" smtClean="0"/>
              <a:t>Factors Related to the Individual</a:t>
            </a:r>
            <a:endParaRPr lang="en-US" dirty="0"/>
          </a:p>
        </p:txBody>
      </p:sp>
      <p:pic>
        <p:nvPicPr>
          <p:cNvPr id="7" name="irc_mi" descr="http://4.bp.blogspot.com/-8WiR_2NPRqc/UGCkfJhEYeI/AAAAAAAAAIs/gQNnggpjt1U/s1600/Create-Smart-Goals.jpg"/>
          <p:cNvPicPr>
            <a:picLocks noGrp="1"/>
          </p:cNvPicPr>
          <p:nvPr>
            <p:ph sz="half" idx="1"/>
          </p:nvPr>
        </p:nvPicPr>
        <p:blipFill>
          <a:blip r:embed="rId2"/>
          <a:srcRect/>
          <a:stretch>
            <a:fillRect/>
          </a:stretch>
        </p:blipFill>
        <p:spPr bwMode="auto">
          <a:xfrm>
            <a:off x="6248400" y="1219200"/>
            <a:ext cx="2714974" cy="5410200"/>
          </a:xfrm>
          <a:prstGeom prst="rect">
            <a:avLst/>
          </a:prstGeom>
          <a:ln>
            <a:noFill/>
          </a:ln>
          <a:effectLst>
            <a:softEdge rad="112500"/>
          </a:effectLst>
        </p:spPr>
      </p:pic>
      <p:pic>
        <p:nvPicPr>
          <p:cNvPr id="8" name="Picture 7" descr="https://encrypted-tbn2.gstatic.com/images?q=tbn:ANd9GcQJ7eM7MG_tydoNvSzz5ECGIpOyNcc9NZMHs8kU_OwxgO7c9fvCxw"/>
          <p:cNvPicPr/>
          <p:nvPr/>
        </p:nvPicPr>
        <p:blipFill>
          <a:blip r:embed="rId3"/>
          <a:srcRect t="30097"/>
          <a:stretch>
            <a:fillRect/>
          </a:stretch>
        </p:blipFill>
        <p:spPr bwMode="auto">
          <a:xfrm>
            <a:off x="5181600" y="4953000"/>
            <a:ext cx="1524000" cy="1676400"/>
          </a:xfrm>
          <a:prstGeom prst="rect">
            <a:avLst/>
          </a:prstGeom>
          <a:ln>
            <a:noFill/>
          </a:ln>
          <a:effectLst>
            <a:softEdge rad="112500"/>
          </a:effectLst>
        </p:spPr>
      </p:pic>
      <p:sp>
        <p:nvSpPr>
          <p:cNvPr id="6" name="Footer Placeholder 5"/>
          <p:cNvSpPr>
            <a:spLocks noGrp="1"/>
          </p:cNvSpPr>
          <p:nvPr>
            <p:ph type="ftr" sz="quarter" idx="11"/>
          </p:nvPr>
        </p:nvSpPr>
        <p:spPr>
          <a:xfrm>
            <a:off x="0" y="6477001"/>
            <a:ext cx="3581400" cy="381000"/>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ttps://encrypted-tbn3.gstatic.com/images?q=tbn:ANd9GcS8-OKJr2nhyqtVCkS5KtWoJNje4wOpDRjK1uzIxpcoP4XL_0odhg"/>
          <p:cNvPicPr/>
          <p:nvPr/>
        </p:nvPicPr>
        <p:blipFill>
          <a:blip r:embed="rId2"/>
          <a:srcRect/>
          <a:stretch>
            <a:fillRect/>
          </a:stretch>
        </p:blipFill>
        <p:spPr bwMode="auto">
          <a:xfrm>
            <a:off x="5867400" y="3581400"/>
            <a:ext cx="3276600" cy="3276600"/>
          </a:xfrm>
          <a:prstGeom prst="rect">
            <a:avLst/>
          </a:prstGeom>
          <a:ln>
            <a:noFill/>
          </a:ln>
          <a:effectLst>
            <a:softEdge rad="112500"/>
          </a:effectLst>
        </p:spPr>
      </p:pic>
      <p:sp>
        <p:nvSpPr>
          <p:cNvPr id="5" name="Title 4"/>
          <p:cNvSpPr>
            <a:spLocks noGrp="1"/>
          </p:cNvSpPr>
          <p:nvPr>
            <p:ph type="title" idx="4294967295"/>
          </p:nvPr>
        </p:nvSpPr>
        <p:spPr>
          <a:xfrm>
            <a:off x="0" y="274638"/>
            <a:ext cx="8229600" cy="1554162"/>
          </a:xfrm>
        </p:spPr>
        <p:txBody>
          <a:bodyPr>
            <a:normAutofit fontScale="90000"/>
          </a:bodyPr>
          <a:lstStyle/>
          <a:p>
            <a:r>
              <a:rPr lang="en-US" sz="3600" dirty="0" smtClean="0"/>
              <a:t/>
            </a:r>
            <a:br>
              <a:rPr lang="en-US" sz="3600" dirty="0" smtClean="0"/>
            </a:br>
            <a:r>
              <a:rPr lang="en-US" sz="4400" dirty="0" smtClean="0"/>
              <a:t/>
            </a:r>
            <a:br>
              <a:rPr lang="en-US" sz="4400" dirty="0" smtClean="0"/>
            </a:br>
            <a:endParaRPr lang="en-US" dirty="0"/>
          </a:p>
        </p:txBody>
      </p:sp>
      <p:sp>
        <p:nvSpPr>
          <p:cNvPr id="6" name="Content Placeholder 5"/>
          <p:cNvSpPr>
            <a:spLocks noGrp="1"/>
          </p:cNvSpPr>
          <p:nvPr>
            <p:ph idx="4294967295"/>
          </p:nvPr>
        </p:nvSpPr>
        <p:spPr>
          <a:xfrm>
            <a:off x="228600" y="228600"/>
            <a:ext cx="8686800" cy="6477000"/>
          </a:xfrm>
        </p:spPr>
        <p:txBody>
          <a:bodyPr/>
          <a:lstStyle/>
          <a:p>
            <a:r>
              <a:rPr lang="en-US" sz="3000" dirty="0" smtClean="0"/>
              <a:t>Bear in mind that goals that are not written down are mere dreams, and dreams are not goals</a:t>
            </a:r>
          </a:p>
          <a:p>
            <a:pPr algn="just"/>
            <a:r>
              <a:rPr lang="en-US" sz="3000" dirty="0" smtClean="0"/>
              <a:t>Goals are those concrete measurable stepping stones of achievement that track your progress toward your dreams</a:t>
            </a:r>
          </a:p>
          <a:p>
            <a:r>
              <a:rPr lang="en-US" sz="3000" b="1" dirty="0" smtClean="0"/>
              <a:t>Take action</a:t>
            </a:r>
            <a:r>
              <a:rPr lang="en-US" sz="3000" dirty="0" smtClean="0"/>
              <a:t> – goals are nothing without actions – start working and </a:t>
            </a:r>
            <a:r>
              <a:rPr lang="en-US" sz="3200" dirty="0" smtClean="0"/>
              <a:t>start writing</a:t>
            </a:r>
          </a:p>
          <a:p>
            <a:r>
              <a:rPr lang="en-US" sz="3000" b="1" dirty="0" smtClean="0"/>
              <a:t>Never stop learning</a:t>
            </a:r>
            <a:r>
              <a:rPr lang="en-US" sz="3000" dirty="0" smtClean="0"/>
              <a:t> – read books. </a:t>
            </a:r>
          </a:p>
          <a:p>
            <a:pPr>
              <a:buNone/>
            </a:pPr>
            <a:r>
              <a:rPr lang="en-US" sz="3000" dirty="0" smtClean="0"/>
              <a:t>  Get training and acquire skills</a:t>
            </a:r>
          </a:p>
          <a:p>
            <a:r>
              <a:rPr lang="en-US" sz="3000" b="1" dirty="0" smtClean="0"/>
              <a:t>Be persistent and work hard</a:t>
            </a:r>
            <a:endParaRPr lang="en-US" sz="3000" dirty="0" smtClean="0"/>
          </a:p>
          <a:p>
            <a:pPr>
              <a:buNone/>
            </a:pPr>
            <a:endParaRPr lang="en-US" sz="3000" dirty="0" smtClean="0"/>
          </a:p>
          <a:p>
            <a:endParaRPr lang="en-US" dirty="0" smtClean="0"/>
          </a:p>
          <a:p>
            <a:endParaRPr lang="en-US" dirty="0"/>
          </a:p>
        </p:txBody>
      </p:sp>
      <p:sp>
        <p:nvSpPr>
          <p:cNvPr id="7" name="Footer Placeholder 6"/>
          <p:cNvSpPr>
            <a:spLocks noGrp="1"/>
          </p:cNvSpPr>
          <p:nvPr>
            <p:ph type="ftr" sz="quarter" idx="11"/>
          </p:nvPr>
        </p:nvSpPr>
        <p:spPr>
          <a:xfrm>
            <a:off x="0" y="6461125"/>
            <a:ext cx="38100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rc_mi" descr="http://www.mobiusmed.com/wp-content/uploads/2013/07/bigstock-Man-with-magnifying-glass-11148497-300x300.jpg"/>
          <p:cNvPicPr/>
          <p:nvPr/>
        </p:nvPicPr>
        <p:blipFill>
          <a:blip r:embed="rId2"/>
          <a:srcRect/>
          <a:stretch>
            <a:fillRect/>
          </a:stretch>
        </p:blipFill>
        <p:spPr bwMode="auto">
          <a:xfrm>
            <a:off x="7772400" y="1752600"/>
            <a:ext cx="1371600" cy="1809750"/>
          </a:xfrm>
          <a:prstGeom prst="rect">
            <a:avLst/>
          </a:prstGeom>
          <a:ln>
            <a:noFill/>
          </a:ln>
          <a:effectLst>
            <a:softEdge rad="112500"/>
          </a:effectLst>
        </p:spPr>
      </p:pic>
      <p:sp>
        <p:nvSpPr>
          <p:cNvPr id="2" name="Rectangle 1"/>
          <p:cNvSpPr/>
          <p:nvPr/>
        </p:nvSpPr>
        <p:spPr>
          <a:xfrm>
            <a:off x="381000" y="333137"/>
            <a:ext cx="8382000" cy="6032421"/>
          </a:xfrm>
          <a:prstGeom prst="rect">
            <a:avLst/>
          </a:prstGeom>
        </p:spPr>
        <p:txBody>
          <a:bodyPr wrap="square">
            <a:spAutoFit/>
          </a:bodyPr>
          <a:lstStyle/>
          <a:p>
            <a:pPr marL="344488" indent="-344488">
              <a:buFontTx/>
              <a:buChar char="-"/>
            </a:pPr>
            <a:r>
              <a:rPr lang="en-US" sz="3200" dirty="0" smtClean="0"/>
              <a:t>Success is a marathon, not a sprint. Never give up. Every story of success entails long hard hours of work. There is no getting around this and there is no free lunch.</a:t>
            </a:r>
          </a:p>
          <a:p>
            <a:pPr marL="344488" indent="-344488">
              <a:buFontTx/>
              <a:buChar char="-"/>
            </a:pPr>
            <a:endParaRPr lang="en-US" sz="3200" dirty="0" smtClean="0"/>
          </a:p>
          <a:p>
            <a:pPr>
              <a:lnSpc>
                <a:spcPct val="150000"/>
              </a:lnSpc>
              <a:buFont typeface="Wingdings" pitchFamily="2" charset="2"/>
              <a:buChar char="§"/>
            </a:pPr>
            <a:r>
              <a:rPr lang="en-US" sz="3200" b="1" dirty="0" smtClean="0"/>
              <a:t>Learn to analyze details. </a:t>
            </a:r>
          </a:p>
          <a:p>
            <a:r>
              <a:rPr lang="en-US" sz="3200" dirty="0" smtClean="0"/>
              <a:t>Get all the facts, learn from your mistakes. Spend time gathering details – Failure as Henry Ford put it is ‘</a:t>
            </a:r>
            <a:r>
              <a:rPr lang="en-US" sz="3200" b="1" dirty="0" smtClean="0"/>
              <a:t>simply the opportunity to begin again, this time more intelligently</a:t>
            </a:r>
            <a:r>
              <a:rPr lang="en-US" sz="3200" dirty="0" smtClean="0"/>
              <a:t>’.</a:t>
            </a:r>
          </a:p>
          <a:p>
            <a:endParaRPr lang="en-US" sz="3200" dirty="0" smtClean="0"/>
          </a:p>
          <a:p>
            <a:pPr>
              <a:buFont typeface="Arial" pitchFamily="34" charset="0"/>
              <a:buChar char="•"/>
            </a:pPr>
            <a:endParaRPr lang="en-US" dirty="0"/>
          </a:p>
        </p:txBody>
      </p:sp>
      <p:pic>
        <p:nvPicPr>
          <p:cNvPr id="4" name="irc_mi" descr="http://cdn2.hubspot.net/hub/26849/file-13600075-jpg/images/analyze-marketing-strategy.jpg">
            <a:hlinkClick r:id="rId3"/>
          </p:cNvPr>
          <p:cNvPicPr/>
          <p:nvPr/>
        </p:nvPicPr>
        <p:blipFill>
          <a:blip r:embed="rId4"/>
          <a:srcRect/>
          <a:stretch>
            <a:fillRect/>
          </a:stretch>
        </p:blipFill>
        <p:spPr bwMode="auto">
          <a:xfrm>
            <a:off x="7543800" y="5029200"/>
            <a:ext cx="1447800" cy="1828800"/>
          </a:xfrm>
          <a:prstGeom prst="rect">
            <a:avLst/>
          </a:prstGeom>
          <a:ln>
            <a:noFill/>
          </a:ln>
          <a:effectLst>
            <a:softEdge rad="112500"/>
          </a:effectLst>
        </p:spPr>
      </p:pic>
      <p:sp>
        <p:nvSpPr>
          <p:cNvPr id="5" name="Footer Placeholder 4"/>
          <p:cNvSpPr>
            <a:spLocks noGrp="1"/>
          </p:cNvSpPr>
          <p:nvPr>
            <p:ph type="ftr" sz="quarter" idx="11"/>
          </p:nvPr>
        </p:nvSpPr>
        <p:spPr>
          <a:xfrm>
            <a:off x="0" y="6461125"/>
            <a:ext cx="38862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77200" cy="4278094"/>
          </a:xfrm>
          <a:prstGeom prst="rect">
            <a:avLst/>
          </a:prstGeom>
        </p:spPr>
        <p:txBody>
          <a:bodyPr wrap="square">
            <a:spAutoFit/>
          </a:bodyPr>
          <a:lstStyle/>
          <a:p>
            <a:pPr marL="344488" indent="-344488">
              <a:buFont typeface="Arial" pitchFamily="34" charset="0"/>
              <a:buChar char="•"/>
            </a:pPr>
            <a:r>
              <a:rPr lang="en-US" sz="3400" dirty="0" smtClean="0"/>
              <a:t>Don’t let other people or things distract you</a:t>
            </a:r>
          </a:p>
          <a:p>
            <a:pPr marL="344488" indent="-344488" algn="just">
              <a:buFont typeface="Arial" pitchFamily="34" charset="0"/>
              <a:buChar char="•"/>
            </a:pPr>
            <a:r>
              <a:rPr lang="en-US" sz="3400" b="1" dirty="0" smtClean="0"/>
              <a:t>Be a team player. </a:t>
            </a:r>
          </a:p>
          <a:p>
            <a:pPr marL="344488" indent="-344488" algn="just"/>
            <a:r>
              <a:rPr lang="en-US" sz="3400" b="1" dirty="0" smtClean="0"/>
              <a:t>	</a:t>
            </a:r>
            <a:r>
              <a:rPr lang="en-US" sz="3400" dirty="0" smtClean="0"/>
              <a:t>Deal and communicate with people effectively. No person is an island. Learn to understand and motivate others.</a:t>
            </a:r>
          </a:p>
          <a:p>
            <a:pPr marL="344488" indent="-344488" algn="just">
              <a:buFont typeface="Arial" pitchFamily="34" charset="0"/>
              <a:buChar char="•"/>
            </a:pPr>
            <a:r>
              <a:rPr lang="en-US" sz="3400" b="1" dirty="0" smtClean="0"/>
              <a:t>Be honest and dependable</a:t>
            </a:r>
            <a:r>
              <a:rPr lang="en-US" sz="3400" dirty="0" smtClean="0"/>
              <a:t>.</a:t>
            </a:r>
            <a:endParaRPr lang="en-US" sz="3400" dirty="0"/>
          </a:p>
        </p:txBody>
      </p:sp>
      <p:pic>
        <p:nvPicPr>
          <p:cNvPr id="3" name="Picture 2" descr="https://encrypted-tbn0.gstatic.com/images?q=tbn:ANd9GcSL92jhAWJ991-we8RYQUbZtG1zbjS-o42IqzRhrZ4NmmJVjNv2"/>
          <p:cNvPicPr/>
          <p:nvPr/>
        </p:nvPicPr>
        <p:blipFill>
          <a:blip r:embed="rId2"/>
          <a:srcRect/>
          <a:stretch>
            <a:fillRect/>
          </a:stretch>
        </p:blipFill>
        <p:spPr bwMode="auto">
          <a:xfrm>
            <a:off x="5838825" y="4419600"/>
            <a:ext cx="3305175" cy="2438400"/>
          </a:xfrm>
          <a:prstGeom prst="rect">
            <a:avLst/>
          </a:prstGeom>
          <a:ln>
            <a:noFill/>
          </a:ln>
          <a:effectLst>
            <a:softEdge rad="112500"/>
          </a:effectLst>
        </p:spPr>
      </p:pic>
      <p:sp>
        <p:nvSpPr>
          <p:cNvPr id="4" name="Footer Placeholder 3"/>
          <p:cNvSpPr>
            <a:spLocks noGrp="1"/>
          </p:cNvSpPr>
          <p:nvPr>
            <p:ph type="ftr" sz="quarter" idx="11"/>
          </p:nvPr>
        </p:nvSpPr>
        <p:spPr>
          <a:xfrm>
            <a:off x="0" y="6461125"/>
            <a:ext cx="38100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encrypted-tbn2.gstatic.com/images?q=tbn:ANd9GcTRD8R2giHQDDzo85MoNlXtCkkqeEv7R09CiK9gaHYThK2_pXf5">
            <a:hlinkClick r:id="rId2"/>
          </p:cNvPr>
          <p:cNvPicPr>
            <a:picLocks noChangeAspect="1" noChangeArrowheads="1"/>
          </p:cNvPicPr>
          <p:nvPr/>
        </p:nvPicPr>
        <p:blipFill>
          <a:blip r:embed="rId3"/>
          <a:srcRect/>
          <a:stretch>
            <a:fillRect/>
          </a:stretch>
        </p:blipFill>
        <p:spPr bwMode="auto">
          <a:xfrm>
            <a:off x="7162800" y="5257800"/>
            <a:ext cx="1981200" cy="1600200"/>
          </a:xfrm>
          <a:prstGeom prst="rect">
            <a:avLst/>
          </a:prstGeom>
          <a:ln>
            <a:noFill/>
          </a:ln>
          <a:effectLst>
            <a:softEdge rad="112500"/>
          </a:effectLst>
        </p:spPr>
      </p:pic>
      <p:pic>
        <p:nvPicPr>
          <p:cNvPr id="4" name="irc_mi" descr="http://alexdea.com/wp-content/uploads/2015/11/thinking.jpg"/>
          <p:cNvPicPr/>
          <p:nvPr/>
        </p:nvPicPr>
        <p:blipFill>
          <a:blip r:embed="rId4"/>
          <a:srcRect/>
          <a:stretch>
            <a:fillRect/>
          </a:stretch>
        </p:blipFill>
        <p:spPr bwMode="auto">
          <a:xfrm>
            <a:off x="5562600" y="5257800"/>
            <a:ext cx="1885950" cy="1600200"/>
          </a:xfrm>
          <a:prstGeom prst="rect">
            <a:avLst/>
          </a:prstGeom>
          <a:ln>
            <a:noFill/>
          </a:ln>
          <a:effectLst>
            <a:softEdge rad="112500"/>
          </a:effectLst>
        </p:spPr>
      </p:pic>
      <p:sp>
        <p:nvSpPr>
          <p:cNvPr id="3" name="Content Placeholder 2"/>
          <p:cNvSpPr>
            <a:spLocks noGrp="1"/>
          </p:cNvSpPr>
          <p:nvPr>
            <p:ph idx="1"/>
          </p:nvPr>
        </p:nvSpPr>
        <p:spPr>
          <a:xfrm>
            <a:off x="457200" y="1219200"/>
            <a:ext cx="8229600" cy="5105400"/>
          </a:xfrm>
        </p:spPr>
        <p:txBody>
          <a:bodyPr>
            <a:normAutofit/>
          </a:bodyPr>
          <a:lstStyle/>
          <a:p>
            <a:pPr algn="just"/>
            <a:r>
              <a:rPr lang="en-US" b="1" dirty="0" smtClean="0"/>
              <a:t>Power of positive thoughts</a:t>
            </a:r>
            <a:r>
              <a:rPr lang="en-US" dirty="0" smtClean="0"/>
              <a:t> is a powerful magnet to bring things your way, and help you to identify and externalize your internal strength and capabilities.</a:t>
            </a:r>
          </a:p>
          <a:p>
            <a:pPr algn="just"/>
            <a:r>
              <a:rPr lang="en-US" b="1" dirty="0" smtClean="0"/>
              <a:t>How you think is everything</a:t>
            </a:r>
            <a:r>
              <a:rPr lang="en-US" dirty="0" smtClean="0"/>
              <a:t> – always be positive. Think success not failure. Remove the “I can’t” mentality from your life. According to Byrne, put good things in your mind and they will happen. </a:t>
            </a:r>
            <a:endParaRPr lang="en-US" dirty="0"/>
          </a:p>
        </p:txBody>
      </p:sp>
      <p:sp>
        <p:nvSpPr>
          <p:cNvPr id="2" name="Title 1"/>
          <p:cNvSpPr>
            <a:spLocks noGrp="1"/>
          </p:cNvSpPr>
          <p:nvPr>
            <p:ph type="title"/>
          </p:nvPr>
        </p:nvSpPr>
        <p:spPr/>
        <p:txBody>
          <a:bodyPr>
            <a:normAutofit/>
          </a:bodyPr>
          <a:lstStyle/>
          <a:p>
            <a:r>
              <a:rPr lang="en-US" sz="4000" b="1" dirty="0" smtClean="0"/>
              <a:t>How Goals are achieved</a:t>
            </a:r>
            <a:endParaRPr lang="en-US" sz="4000" b="1" dirty="0"/>
          </a:p>
        </p:txBody>
      </p:sp>
      <p:sp>
        <p:nvSpPr>
          <p:cNvPr id="6" name="Footer Placeholder 5"/>
          <p:cNvSpPr>
            <a:spLocks noGrp="1"/>
          </p:cNvSpPr>
          <p:nvPr>
            <p:ph type="ftr" sz="quarter" idx="11"/>
          </p:nvPr>
        </p:nvSpPr>
        <p:spPr>
          <a:xfrm>
            <a:off x="0" y="6461125"/>
            <a:ext cx="37338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encrypted-tbn0.gstatic.com/images?q=tbn:ANd9GcQpAp5xa41qa0VaJsAu5wTCDHBMuQU58_0dx6BI2pXjNjwVBnAO_A"/>
          <p:cNvPicPr/>
          <p:nvPr/>
        </p:nvPicPr>
        <p:blipFill>
          <a:blip r:embed="rId2"/>
          <a:srcRect/>
          <a:stretch>
            <a:fillRect/>
          </a:stretch>
        </p:blipFill>
        <p:spPr bwMode="auto">
          <a:xfrm>
            <a:off x="7162800" y="4800600"/>
            <a:ext cx="1981200" cy="2057400"/>
          </a:xfrm>
          <a:prstGeom prst="rect">
            <a:avLst/>
          </a:prstGeom>
          <a:ln>
            <a:noFill/>
          </a:ln>
          <a:effectLst>
            <a:softEdge rad="31750"/>
          </a:effectLst>
        </p:spPr>
      </p:pic>
      <p:sp>
        <p:nvSpPr>
          <p:cNvPr id="3" name="Content Placeholder 2"/>
          <p:cNvSpPr>
            <a:spLocks noGrp="1"/>
          </p:cNvSpPr>
          <p:nvPr>
            <p:ph idx="4294967295"/>
          </p:nvPr>
        </p:nvSpPr>
        <p:spPr>
          <a:xfrm>
            <a:off x="304800" y="304800"/>
            <a:ext cx="8610600" cy="6019800"/>
          </a:xfrm>
        </p:spPr>
        <p:txBody>
          <a:bodyPr>
            <a:noAutofit/>
          </a:bodyPr>
          <a:lstStyle/>
          <a:p>
            <a:r>
              <a:rPr lang="en-US" sz="3600" b="1" dirty="0" smtClean="0"/>
              <a:t>Identify areas of your strength</a:t>
            </a:r>
            <a:r>
              <a:rPr lang="en-US" sz="3600" dirty="0" smtClean="0"/>
              <a:t> – </a:t>
            </a:r>
            <a:r>
              <a:rPr lang="en-US" sz="3400" dirty="0" smtClean="0"/>
              <a:t>where you have passion for</a:t>
            </a:r>
          </a:p>
          <a:p>
            <a:r>
              <a:rPr lang="en-US" sz="3600" b="1" dirty="0" smtClean="0"/>
              <a:t>Know how to endure failure</a:t>
            </a:r>
          </a:p>
          <a:p>
            <a:pPr algn="just">
              <a:buNone/>
            </a:pPr>
            <a:r>
              <a:rPr lang="en-US" sz="3600" dirty="0" smtClean="0"/>
              <a:t>	</a:t>
            </a:r>
            <a:r>
              <a:rPr lang="en-US" sz="3400" dirty="0" smtClean="0"/>
              <a:t>Execute and steer away from harmful behavior that destroys whatever progress you have made towards success – get your priorities right, use your resources wisely, stay focused, develop right relationships, don’t be greedy and don’t be complacent.</a:t>
            </a:r>
            <a:endParaRPr lang="en-US" sz="3400" dirty="0"/>
          </a:p>
        </p:txBody>
      </p:sp>
      <p:sp>
        <p:nvSpPr>
          <p:cNvPr id="5" name="Footer Placeholder 4"/>
          <p:cNvSpPr>
            <a:spLocks noGrp="1"/>
          </p:cNvSpPr>
          <p:nvPr>
            <p:ph type="ftr" sz="quarter" idx="11"/>
          </p:nvPr>
        </p:nvSpPr>
        <p:spPr>
          <a:xfrm>
            <a:off x="0" y="6461125"/>
            <a:ext cx="3886200" cy="396875"/>
          </a:xfrm>
        </p:spPr>
        <p:txBody>
          <a:bodyPr/>
          <a:lstStyle/>
          <a:p>
            <a:r>
              <a:rPr lang="en-US" sz="1400" b="1" dirty="0" smtClean="0"/>
              <a:t>U.N.N. Pharmacy </a:t>
            </a:r>
            <a:r>
              <a:rPr lang="en-US" sz="1400" b="1" dirty="0" err="1" smtClean="0"/>
              <a:t>Talkshop</a:t>
            </a:r>
            <a:r>
              <a:rPr lang="en-US" sz="1400" b="1" dirty="0" smtClean="0"/>
              <a:t> 27th January, 2016</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1034</Words>
  <Application>Microsoft Office PowerPoint</Application>
  <PresentationFormat>On-screen Show (4:3)</PresentationFormat>
  <Paragraphs>93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Secrets of Rapid Academic Career</vt:lpstr>
      <vt:lpstr>Preamble</vt:lpstr>
      <vt:lpstr> Rapid Academic Career is guided by three major factors; </vt:lpstr>
      <vt:lpstr>Factors Related to the Individual</vt:lpstr>
      <vt:lpstr>  </vt:lpstr>
      <vt:lpstr>PowerPoint Presentation</vt:lpstr>
      <vt:lpstr>PowerPoint Presentation</vt:lpstr>
      <vt:lpstr>How Goals are achieved</vt:lpstr>
      <vt:lpstr>PowerPoint Presentation</vt:lpstr>
      <vt:lpstr>PowerPoint Presentation</vt:lpstr>
      <vt:lpstr>PowerPoint Presentation</vt:lpstr>
      <vt:lpstr>Some Determination Quotes</vt:lpstr>
      <vt:lpstr>PowerPoint Presentation</vt:lpstr>
      <vt:lpstr>PowerPoint Presentation</vt:lpstr>
      <vt:lpstr>Factors Related To Mentorship</vt:lpstr>
      <vt:lpstr>Factors Related to Divine Providence</vt:lpstr>
      <vt:lpstr>Conclusion: The Power of Forgiveness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Secrets of Rapid Academic Career</dc:title>
  <dc:creator>DELL</dc:creator>
  <cp:lastModifiedBy>HP</cp:lastModifiedBy>
  <cp:revision>14</cp:revision>
  <dcterms:created xsi:type="dcterms:W3CDTF">2016-01-26T14:28:10Z</dcterms:created>
  <dcterms:modified xsi:type="dcterms:W3CDTF">2016-02-01T14:25:37Z</dcterms:modified>
</cp:coreProperties>
</file>